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3" r:id="rId3"/>
    <p:sldId id="268" r:id="rId4"/>
    <p:sldId id="269" r:id="rId5"/>
    <p:sldId id="307" r:id="rId6"/>
    <p:sldId id="296" r:id="rId7"/>
    <p:sldId id="281" r:id="rId8"/>
    <p:sldId id="297" r:id="rId9"/>
    <p:sldId id="298" r:id="rId10"/>
    <p:sldId id="303" r:id="rId11"/>
    <p:sldId id="306" r:id="rId12"/>
    <p:sldId id="300" r:id="rId13"/>
    <p:sldId id="304" r:id="rId14"/>
    <p:sldId id="305" r:id="rId15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an Edward Haggard" initials="BEH" lastIdx="6" clrIdx="0"/>
  <p:cmAuthor id="1" name="Leslie Massey" initials="lb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3CC33"/>
    <a:srgbClr val="C9BF43"/>
    <a:srgbClr val="72755D"/>
    <a:srgbClr val="3366CC"/>
    <a:srgbClr val="99CCFF"/>
    <a:srgbClr val="EDE8CD"/>
    <a:srgbClr val="00DE90"/>
    <a:srgbClr val="0BDFB7"/>
    <a:srgbClr val="99AFC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3" autoAdjust="0"/>
    <p:restoredTop sz="94660"/>
  </p:normalViewPr>
  <p:slideViewPr>
    <p:cSldViewPr>
      <p:cViewPr>
        <p:scale>
          <a:sx n="66" d="100"/>
          <a:sy n="66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9-19T16:07:22.908" idx="5">
    <p:pos x="10" y="10"/>
    <p:text>Prbably need a summary slide like UWRB, where you give the range in BCF, R-square, etc. by constituent... we want the audience to get a feel for the regression equations across all sites.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1FBE1-B960-4BC3-B950-C73CD295BDF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0E130-CEF5-4E05-993A-1F100177C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1489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DAC7D-0F27-4E62-85C6-DB9BF90F304D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79450"/>
            <a:ext cx="4533900" cy="3400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07205"/>
            <a:ext cx="5486400" cy="4080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33070-FC5E-488D-B94E-C2C818FD80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406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33070-FC5E-488D-B94E-C2C818FD80E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9B4C5D7-FF4C-4ACA-B1D1-6463BC329C4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9A0D62A-0A52-426F-B70B-0CD3EB7FA5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465234" cy="2209800"/>
          </a:xfrm>
        </p:spPr>
        <p:txBody>
          <a:bodyPr>
            <a:noAutofit/>
          </a:bodyPr>
          <a:lstStyle/>
          <a:p>
            <a:r>
              <a:rPr lang="en-US" sz="3750" dirty="0" smtClean="0"/>
              <a:t>Water Quality Monitoring and Constituent Load Estimation in the Upper Illinois River Watershed, 2009</a:t>
            </a:r>
            <a:endParaRPr lang="en-US" sz="37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3352800"/>
            <a:ext cx="3740834" cy="25908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Brian E. Haggard</a:t>
            </a:r>
          </a:p>
          <a:p>
            <a:pPr>
              <a:lnSpc>
                <a:spcPct val="120000"/>
              </a:lnSpc>
            </a:pPr>
            <a:endParaRPr lang="en-US" sz="1200" dirty="0" smtClean="0"/>
          </a:p>
          <a:p>
            <a:r>
              <a:rPr lang="en-US" sz="1800" i="1" dirty="0" smtClean="0"/>
              <a:t>Director,</a:t>
            </a:r>
          </a:p>
          <a:p>
            <a:r>
              <a:rPr lang="en-US" sz="1800" i="1" dirty="0" smtClean="0"/>
              <a:t>Arkansas Water Resources Center</a:t>
            </a:r>
          </a:p>
          <a:p>
            <a:endParaRPr lang="en-US" sz="1800" i="1" dirty="0" smtClean="0"/>
          </a:p>
          <a:p>
            <a:r>
              <a:rPr lang="en-US" sz="2000" dirty="0" smtClean="0"/>
              <a:t>Funding provided by ANRC through the Illinois River Watershed Partnership</a:t>
            </a:r>
            <a:endParaRPr lang="en-US" sz="2000" dirty="0"/>
          </a:p>
        </p:txBody>
      </p:sp>
      <p:pic>
        <p:nvPicPr>
          <p:cNvPr id="4" name="Picture 9" descr="missouriSMZ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5463" y="3006395"/>
            <a:ext cx="4729073" cy="354680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1600200"/>
            <a:ext cx="8458200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2009 Summary </a:t>
            </a:r>
            <a:br>
              <a:rPr lang="en-US" dirty="0" smtClean="0"/>
            </a:br>
            <a:r>
              <a:rPr lang="en-US" sz="3600" dirty="0" smtClean="0"/>
              <a:t>Loads and Flow-Weighted Concentrations</a:t>
            </a:r>
            <a:endParaRPr lang="en-US" sz="3600" dirty="0"/>
          </a:p>
        </p:txBody>
      </p:sp>
      <p:grpSp>
        <p:nvGrpSpPr>
          <p:cNvPr id="8" name="Group 7"/>
          <p:cNvGrpSpPr/>
          <p:nvPr/>
        </p:nvGrpSpPr>
        <p:grpSpPr>
          <a:xfrm>
            <a:off x="304800" y="1752600"/>
            <a:ext cx="8458200" cy="4114800"/>
            <a:chOff x="304800" y="1752600"/>
            <a:chExt cx="8458200" cy="41148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b="42947"/>
            <a:stretch>
              <a:fillRect/>
            </a:stretch>
          </p:blipFill>
          <p:spPr bwMode="auto">
            <a:xfrm>
              <a:off x="304800" y="1752600"/>
              <a:ext cx="8458200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rrowheads="1"/>
            </p:cNvPicPr>
            <p:nvPr/>
          </p:nvPicPr>
          <p:blipFill>
            <a:blip r:embed="rId4" cstate="print"/>
            <a:srcRect b="35484"/>
            <a:stretch>
              <a:fillRect/>
            </a:stretch>
          </p:blipFill>
          <p:spPr bwMode="auto">
            <a:xfrm>
              <a:off x="304800" y="3733800"/>
              <a:ext cx="8458200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64642"/>
            <a:stretch>
              <a:fillRect/>
            </a:stretch>
          </p:blipFill>
          <p:spPr bwMode="auto">
            <a:xfrm>
              <a:off x="304800" y="3112380"/>
              <a:ext cx="8458200" cy="850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/>
            <p:cNvPicPr>
              <a:picLocks noChangeArrowheads="1"/>
            </p:cNvPicPr>
            <p:nvPr/>
          </p:nvPicPr>
          <p:blipFill>
            <a:blip r:embed="rId4" cstate="print"/>
            <a:srcRect t="74194"/>
            <a:stretch>
              <a:fillRect/>
            </a:stretch>
          </p:blipFill>
          <p:spPr bwMode="auto">
            <a:xfrm>
              <a:off x="304800" y="5257800"/>
              <a:ext cx="84582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list303d_2008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447800"/>
            <a:ext cx="4170218" cy="5396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Water samples were collected at seven sites in the UIRW.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4038600" cy="48307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Stage recorded in 30 minute intervals by USGS to estimate discharge.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000" dirty="0" smtClean="0"/>
          </a:p>
          <a:p>
            <a:r>
              <a:rPr lang="en-US" dirty="0" smtClean="0"/>
              <a:t>Water samples were collected once a week and storm events were targeted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000" dirty="0" smtClean="0"/>
          </a:p>
          <a:p>
            <a:r>
              <a:rPr lang="en-US" dirty="0" smtClean="0"/>
              <a:t>Water samples were analyzed at the AWRC WQL for:</a:t>
            </a:r>
          </a:p>
          <a:p>
            <a:pPr lvl="1"/>
            <a:r>
              <a:rPr lang="en-US" dirty="0" smtClean="0"/>
              <a:t>Chloride</a:t>
            </a:r>
          </a:p>
          <a:p>
            <a:pPr lvl="1"/>
            <a:r>
              <a:rPr lang="en-US" dirty="0" smtClean="0"/>
              <a:t>Sulfate</a:t>
            </a:r>
          </a:p>
          <a:p>
            <a:pPr lvl="1"/>
            <a:r>
              <a:rPr lang="en-US" dirty="0" smtClean="0"/>
              <a:t>Nitrate-N</a:t>
            </a:r>
          </a:p>
          <a:p>
            <a:pPr lvl="1"/>
            <a:r>
              <a:rPr lang="en-US" dirty="0" smtClean="0"/>
              <a:t>Ammonia-N</a:t>
            </a:r>
          </a:p>
          <a:p>
            <a:pPr lvl="1"/>
            <a:r>
              <a:rPr lang="en-US" dirty="0" smtClean="0"/>
              <a:t>Soluble reactive P</a:t>
            </a:r>
          </a:p>
          <a:p>
            <a:pPr lvl="1"/>
            <a:r>
              <a:rPr lang="en-US" dirty="0" smtClean="0"/>
              <a:t>Total N</a:t>
            </a:r>
          </a:p>
          <a:p>
            <a:pPr lvl="1"/>
            <a:r>
              <a:rPr lang="en-US" dirty="0" smtClean="0"/>
              <a:t>Total P</a:t>
            </a:r>
          </a:p>
          <a:p>
            <a:pPr lvl="1"/>
            <a:r>
              <a:rPr lang="en-US" dirty="0" smtClean="0"/>
              <a:t>Total Suspended Solids</a:t>
            </a:r>
          </a:p>
        </p:txBody>
      </p:sp>
      <p:sp>
        <p:nvSpPr>
          <p:cNvPr id="22" name="Oval 21"/>
          <p:cNvSpPr/>
          <p:nvPr/>
        </p:nvSpPr>
        <p:spPr>
          <a:xfrm>
            <a:off x="4800600" y="25908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715000" y="23622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58000" y="25908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7924800" y="35052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6400800" y="35814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4953000" y="35814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5105400" y="44958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5334000" y="5486400"/>
            <a:ext cx="152400" cy="1524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953000" y="25262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Flint Creek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800" y="228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Osage Creek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05400" y="3440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IR@59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3200" y="3593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IR@Savoy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05600" y="3124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Mud Creek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7800" y="4343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Ballard Creek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34000" y="5193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Baron Fork</a:t>
            </a:r>
            <a:endParaRPr lang="en-U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4" name="AutoShape 2" descr="https://mail.google.com/mail/?ui=2&amp;ik=29a3f54b19&amp;view=att&amp;th=12af81c3f9712185&amp;attid=0.1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6" name="AutoShape 4" descr="https://mail.google.com/mail/?ui=2&amp;ik=29a3f54b19&amp;view=att&amp;th=12af81c3f9712185&amp;attid=0.1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Load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520"/>
            <a:ext cx="8229600" cy="4526280"/>
          </a:xfrm>
        </p:spPr>
        <p:txBody>
          <a:bodyPr/>
          <a:lstStyle/>
          <a:p>
            <a:r>
              <a:rPr lang="en-US" dirty="0" smtClean="0"/>
              <a:t>Linear regression was used to determine the relationship between daily load and daily flow:</a:t>
            </a:r>
          </a:p>
          <a:p>
            <a:pPr lvl="1"/>
            <a:r>
              <a:rPr lang="en-US" dirty="0" err="1" smtClean="0"/>
              <a:t>ln</a:t>
            </a:r>
            <a:r>
              <a:rPr lang="en-US" dirty="0" smtClean="0"/>
              <a:t>(L</a:t>
            </a:r>
            <a:r>
              <a:rPr lang="en-US" baseline="-25000" dirty="0" smtClean="0"/>
              <a:t>d</a:t>
            </a:r>
            <a:r>
              <a:rPr lang="en-US" dirty="0" smtClean="0"/>
              <a:t>) =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o</a:t>
            </a:r>
            <a:r>
              <a:rPr lang="en-US" dirty="0" smtClean="0">
                <a:latin typeface="Calibri"/>
              </a:rPr>
              <a:t> +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1</a:t>
            </a:r>
            <a:r>
              <a:rPr lang="en-US" dirty="0" smtClean="0">
                <a:latin typeface="Calibri"/>
              </a:rPr>
              <a:t>ln(Q</a:t>
            </a:r>
            <a:r>
              <a:rPr lang="en-US" baseline="-25000" dirty="0" smtClean="0">
                <a:latin typeface="Calibri"/>
              </a:rPr>
              <a:t>d</a:t>
            </a:r>
            <a:r>
              <a:rPr lang="en-US" dirty="0" smtClean="0">
                <a:latin typeface="Calibri"/>
              </a:rPr>
              <a:t>)  </a:t>
            </a:r>
            <a:r>
              <a:rPr lang="en-US" i="1" dirty="0" smtClean="0">
                <a:latin typeface="Calibri"/>
              </a:rPr>
              <a:t>—or—</a:t>
            </a:r>
          </a:p>
          <a:p>
            <a:pPr lvl="1"/>
            <a:r>
              <a:rPr lang="en-US" dirty="0" err="1" smtClean="0"/>
              <a:t>ln</a:t>
            </a:r>
            <a:r>
              <a:rPr lang="en-US" dirty="0" smtClean="0"/>
              <a:t>(L</a:t>
            </a:r>
            <a:r>
              <a:rPr lang="en-US" baseline="-25000" dirty="0" smtClean="0"/>
              <a:t>d</a:t>
            </a:r>
            <a:r>
              <a:rPr lang="en-US" dirty="0" smtClean="0"/>
              <a:t>) =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o</a:t>
            </a:r>
            <a:r>
              <a:rPr lang="en-US" dirty="0" smtClean="0">
                <a:latin typeface="Calibri"/>
              </a:rPr>
              <a:t> +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1</a:t>
            </a:r>
            <a:r>
              <a:rPr lang="en-US" dirty="0" smtClean="0">
                <a:latin typeface="Calibri"/>
              </a:rPr>
              <a:t>ln(Q</a:t>
            </a:r>
            <a:r>
              <a:rPr lang="en-US" baseline="-25000" dirty="0" smtClean="0">
                <a:latin typeface="Calibri"/>
              </a:rPr>
              <a:t>d</a:t>
            </a:r>
            <a:r>
              <a:rPr lang="en-US" dirty="0" smtClean="0">
                <a:latin typeface="Calibri"/>
              </a:rPr>
              <a:t>) +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2</a:t>
            </a:r>
            <a:r>
              <a:rPr lang="en-US" dirty="0" smtClean="0">
                <a:latin typeface="Calibri"/>
              </a:rPr>
              <a:t>sin(2</a:t>
            </a:r>
            <a:r>
              <a:rPr lang="el-GR" dirty="0" smtClean="0">
                <a:latin typeface="Calibri"/>
              </a:rPr>
              <a:t>π</a:t>
            </a:r>
            <a:r>
              <a:rPr lang="en-US" dirty="0" smtClean="0">
                <a:latin typeface="Calibri"/>
              </a:rPr>
              <a:t>T) + </a:t>
            </a:r>
            <a:r>
              <a:rPr lang="el-GR" dirty="0" smtClean="0">
                <a:latin typeface="Calibri"/>
              </a:rPr>
              <a:t>β</a:t>
            </a:r>
            <a:r>
              <a:rPr lang="en-US" baseline="-25000" dirty="0" smtClean="0">
                <a:latin typeface="Calibri"/>
              </a:rPr>
              <a:t>3</a:t>
            </a:r>
            <a:r>
              <a:rPr lang="en-US" dirty="0" smtClean="0">
                <a:latin typeface="Calibri"/>
              </a:rPr>
              <a:t>cos(2</a:t>
            </a:r>
            <a:r>
              <a:rPr lang="el-GR" dirty="0" smtClean="0">
                <a:latin typeface="Calibri"/>
              </a:rPr>
              <a:t>π</a:t>
            </a:r>
            <a:r>
              <a:rPr lang="en-US" dirty="0" smtClean="0">
                <a:latin typeface="Calibri"/>
              </a:rPr>
              <a:t>T) </a:t>
            </a:r>
          </a:p>
          <a:p>
            <a:pPr lvl="1">
              <a:buNone/>
            </a:pPr>
            <a:endParaRPr lang="en-US" sz="1000" dirty="0" smtClean="0">
              <a:latin typeface="Calibri"/>
            </a:endParaRPr>
          </a:p>
          <a:p>
            <a:r>
              <a:rPr lang="en-US" dirty="0" smtClean="0"/>
              <a:t>BCF was used to remove bias from log transformations: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124200" y="5506720"/>
          <a:ext cx="20574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8700"/>
                <a:gridCol w="1028700"/>
              </a:tblGrid>
              <a:tr h="370840">
                <a:tc rowSpan="2">
                  <a:txBody>
                    <a:bodyPr/>
                    <a:lstStyle/>
                    <a:p>
                      <a:endParaRPr lang="en-US" sz="1000" b="1" dirty="0" smtClean="0"/>
                    </a:p>
                    <a:p>
                      <a:pPr algn="r"/>
                      <a:r>
                        <a:rPr lang="en-US" b="1" dirty="0" smtClean="0"/>
                        <a:t>BCF=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∑e</a:t>
                      </a:r>
                      <a:r>
                        <a:rPr lang="en-US" b="1" baseline="30000" dirty="0" smtClean="0"/>
                        <a:t>r</a:t>
                      </a:r>
                      <a:endParaRPr lang="en-US" b="1" baseline="30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WRC 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42900"/>
            <a:ext cx="8305800" cy="6229350"/>
          </a:xfrm>
          <a:prstGeom prst="round2Diag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Load Determination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828800" y="2209800"/>
          <a:ext cx="5562600" cy="3337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21078"/>
                <a:gridCol w="2174522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BCF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R</a:t>
                      </a:r>
                      <a:r>
                        <a:rPr lang="en-US" sz="1800" u="none" strike="noStrike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NH</a:t>
                      </a:r>
                      <a:r>
                        <a:rPr lang="en-US" sz="1800" u="none" strike="noStrike" baseline="-2500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1.26-2.81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0.66-0.87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</a:rPr>
                        <a:t>Cl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1.01-1.10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0.78-0.98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NO</a:t>
                      </a:r>
                      <a:r>
                        <a:rPr lang="en-US" sz="1800" u="none" strike="noStrike" baseline="-2500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1.00-1.21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0.71-0.98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1.01-1.65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0.84-0.98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SO</a:t>
                      </a:r>
                      <a:r>
                        <a:rPr lang="en-US" sz="1800" u="none" strike="noStrike" baseline="-250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1.01-1.09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0.80-0.98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TN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1.01-1.11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0.87-0.99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TP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1.04-1.45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0.53-0.96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TSS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bg1"/>
                          </a:solidFill>
                        </a:rPr>
                        <a:t>1.06-6.48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</a:rPr>
                        <a:t>0.75-0.93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Daily loads were variable…</a:t>
            </a:r>
            <a:endParaRPr lang="en-US" dirty="0"/>
          </a:p>
        </p:txBody>
      </p:sp>
      <p:pic>
        <p:nvPicPr>
          <p:cNvPr id="16" name="Picture 15" descr="tss.WMF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316736"/>
            <a:ext cx="3657600" cy="2798064"/>
          </a:xfrm>
          <a:prstGeom prst="rect">
            <a:avLst/>
          </a:prstGeom>
        </p:spPr>
      </p:pic>
      <p:pic>
        <p:nvPicPr>
          <p:cNvPr id="18" name="Picture 17" descr="cl.WMF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1316736"/>
            <a:ext cx="3657600" cy="2798064"/>
          </a:xfrm>
          <a:prstGeom prst="rect">
            <a:avLst/>
          </a:prstGeom>
        </p:spPr>
      </p:pic>
      <p:pic>
        <p:nvPicPr>
          <p:cNvPr id="19" name="Picture 18" descr="TN.WMF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810000"/>
            <a:ext cx="3657600" cy="2798064"/>
          </a:xfrm>
          <a:prstGeom prst="rect">
            <a:avLst/>
          </a:prstGeom>
        </p:spPr>
      </p:pic>
      <p:pic>
        <p:nvPicPr>
          <p:cNvPr id="17" name="Picture 16" descr="tp.WMF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0600" y="3810000"/>
            <a:ext cx="3657600" cy="27980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19400" y="1295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9900"/>
                </a:solidFill>
              </a:rPr>
              <a:t>Illinois River at Highway 59</a:t>
            </a:r>
            <a:endParaRPr lang="en-US" dirty="0">
              <a:solidFill>
                <a:srgbClr val="6699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Monthly loads were least during drier, summer months…</a:t>
            </a:r>
            <a:endParaRPr lang="en-US" dirty="0"/>
          </a:p>
        </p:txBody>
      </p:sp>
      <p:pic>
        <p:nvPicPr>
          <p:cNvPr id="9" name="Picture 8" descr="cl2.WMF"/>
          <p:cNvPicPr>
            <a:picLocks noChangeAspect="1"/>
          </p:cNvPicPr>
          <p:nvPr/>
        </p:nvPicPr>
        <p:blipFill>
          <a:blip r:embed="rId3" cstate="print"/>
          <a:srcRect b="519"/>
          <a:stretch>
            <a:fillRect/>
          </a:stretch>
        </p:blipFill>
        <p:spPr>
          <a:xfrm>
            <a:off x="914400" y="1648308"/>
            <a:ext cx="3798807" cy="2780436"/>
          </a:xfrm>
          <a:prstGeom prst="rect">
            <a:avLst/>
          </a:prstGeom>
        </p:spPr>
      </p:pic>
      <p:pic>
        <p:nvPicPr>
          <p:cNvPr id="10" name="Picture 9" descr="TN2.WMF"/>
          <p:cNvPicPr>
            <a:picLocks/>
          </p:cNvPicPr>
          <p:nvPr/>
        </p:nvPicPr>
        <p:blipFill>
          <a:blip r:embed="rId4" cstate="print"/>
          <a:srcRect t="4092" b="3328"/>
          <a:stretch>
            <a:fillRect/>
          </a:stretch>
        </p:blipFill>
        <p:spPr>
          <a:xfrm>
            <a:off x="914400" y="4020312"/>
            <a:ext cx="3794760" cy="2532888"/>
          </a:xfrm>
          <a:prstGeom prst="rect">
            <a:avLst/>
          </a:prstGeom>
        </p:spPr>
      </p:pic>
      <p:pic>
        <p:nvPicPr>
          <p:cNvPr id="11" name="Picture 10" descr="TP2.WMF"/>
          <p:cNvPicPr>
            <a:picLocks/>
          </p:cNvPicPr>
          <p:nvPr/>
        </p:nvPicPr>
        <p:blipFill>
          <a:blip r:embed="rId5" cstate="print"/>
          <a:srcRect b="3328"/>
          <a:stretch>
            <a:fillRect/>
          </a:stretch>
        </p:blipFill>
        <p:spPr>
          <a:xfrm>
            <a:off x="4648200" y="1647443"/>
            <a:ext cx="3511296" cy="2714245"/>
          </a:xfrm>
          <a:prstGeom prst="rect">
            <a:avLst/>
          </a:prstGeom>
        </p:spPr>
      </p:pic>
      <p:pic>
        <p:nvPicPr>
          <p:cNvPr id="8" name="Picture 7" descr="tss.WMF"/>
          <p:cNvPicPr>
            <a:picLocks/>
          </p:cNvPicPr>
          <p:nvPr/>
        </p:nvPicPr>
        <p:blipFill>
          <a:blip r:embed="rId6" cstate="print"/>
          <a:srcRect t="3976" b="3328"/>
          <a:stretch>
            <a:fillRect/>
          </a:stretch>
        </p:blipFill>
        <p:spPr>
          <a:xfrm>
            <a:off x="4648200" y="4020312"/>
            <a:ext cx="3511296" cy="25328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19400" y="16118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9900"/>
                </a:solidFill>
              </a:rPr>
              <a:t>Illinois River at Highway 59</a:t>
            </a:r>
            <a:endParaRPr lang="en-US" dirty="0">
              <a:solidFill>
                <a:srgbClr val="66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5200"/>
            <a:ext cx="4495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Illinois River at Arkansas HWY59 is the watershed outlet…</a:t>
            </a:r>
            <a:endParaRPr lang="en-US" dirty="0"/>
          </a:p>
        </p:txBody>
      </p:sp>
      <p:pic>
        <p:nvPicPr>
          <p:cNvPr id="4" name="Picture 3" descr="list303d_2008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218"/>
          <a:stretch>
            <a:fillRect/>
          </a:stretch>
        </p:blipFill>
        <p:spPr>
          <a:xfrm>
            <a:off x="4572000" y="381000"/>
            <a:ext cx="4343400" cy="6477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953000" y="2971800"/>
            <a:ext cx="228600" cy="228600"/>
          </a:xfrm>
          <a:prstGeom prst="ellipse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6781800" y="1219200"/>
            <a:ext cx="1066800" cy="1524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7391400" y="1371600"/>
            <a:ext cx="533400" cy="2286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7543800" y="1752600"/>
            <a:ext cx="762000" cy="3810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6324600" y="1828800"/>
            <a:ext cx="914400" cy="4572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257800" y="2438400"/>
            <a:ext cx="990600" cy="5334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6934200" y="2590800"/>
            <a:ext cx="1752600" cy="4572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6286500" y="2476500"/>
            <a:ext cx="533400" cy="4572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6362700" y="3467100"/>
            <a:ext cx="1371600" cy="6858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6667500" y="4762500"/>
            <a:ext cx="990600" cy="457200"/>
          </a:xfrm>
          <a:prstGeom prst="straightConnector1">
            <a:avLst/>
          </a:prstGeom>
          <a:ln w="508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Annual </a:t>
            </a:r>
            <a:r>
              <a:rPr lang="en-US" b="1" dirty="0" smtClean="0"/>
              <a:t>Total Nitrogen </a:t>
            </a:r>
            <a:r>
              <a:rPr lang="en-US" dirty="0" smtClean="0"/>
              <a:t>Loads at watershed outlet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8227437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Annual </a:t>
            </a:r>
            <a:r>
              <a:rPr lang="en-US" b="1" dirty="0" smtClean="0"/>
              <a:t>Total Phosphorus </a:t>
            </a:r>
            <a:r>
              <a:rPr lang="en-US" dirty="0" smtClean="0"/>
              <a:t>Loads at watershed outlet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818065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 changed sampling methods in July 2009.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81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sz="3100" dirty="0" smtClean="0"/>
              <a:t>Historically, loads have been estimated using </a:t>
            </a:r>
            <a:r>
              <a:rPr lang="en-US" sz="3100" dirty="0" err="1" smtClean="0"/>
              <a:t>autosamplers</a:t>
            </a:r>
            <a:r>
              <a:rPr lang="en-US" sz="3100" dirty="0" smtClean="0"/>
              <a:t>.</a:t>
            </a:r>
          </a:p>
          <a:p>
            <a:pPr>
              <a:buNone/>
            </a:pPr>
            <a:endParaRPr lang="en-US" sz="1300" dirty="0" smtClean="0"/>
          </a:p>
          <a:p>
            <a:r>
              <a:rPr lang="en-US" sz="3100" dirty="0" smtClean="0"/>
              <a:t>In July 2009, we switched to collecting grab samples to estimate loads.</a:t>
            </a:r>
          </a:p>
          <a:p>
            <a:pPr>
              <a:buNone/>
            </a:pPr>
            <a:endParaRPr lang="en-US" sz="1300" dirty="0" smtClean="0"/>
          </a:p>
          <a:p>
            <a:r>
              <a:rPr lang="en-US" sz="3100" dirty="0" smtClean="0"/>
              <a:t>We used the regression equations to predict loads from January 2009 to July 2009.</a:t>
            </a:r>
          </a:p>
          <a:p>
            <a:pPr>
              <a:buNone/>
            </a:pPr>
            <a:endParaRPr lang="en-US" sz="1300" dirty="0" smtClean="0"/>
          </a:p>
          <a:p>
            <a:r>
              <a:rPr lang="en-US" sz="3100" dirty="0" smtClean="0"/>
              <a:t>But we also had </a:t>
            </a:r>
            <a:r>
              <a:rPr lang="en-US" sz="3100" dirty="0" err="1" smtClean="0"/>
              <a:t>autosampler</a:t>
            </a:r>
            <a:r>
              <a:rPr lang="en-US" sz="3100" dirty="0" smtClean="0"/>
              <a:t> data from IR59 and Ballard Creek from this time period.</a:t>
            </a:r>
            <a:endParaRPr lang="en-US" sz="3100" dirty="0"/>
          </a:p>
        </p:txBody>
      </p:sp>
      <p:pic>
        <p:nvPicPr>
          <p:cNvPr id="4" name="Picture 3" descr="AWRC sampling 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4191000"/>
            <a:ext cx="2844800" cy="2133600"/>
          </a:xfrm>
          <a:prstGeom prst="round2DiagRect">
            <a:avLst/>
          </a:prstGeom>
        </p:spPr>
      </p:pic>
      <p:pic>
        <p:nvPicPr>
          <p:cNvPr id="3074" name="Picture 2" descr="http://toxics.usgs.gov/photo_gallery/photos/metals_variation/pump_auto_sampler_lg.jpg"/>
          <p:cNvPicPr>
            <a:picLocks noChangeArrowheads="1"/>
          </p:cNvPicPr>
          <p:nvPr/>
        </p:nvPicPr>
        <p:blipFill>
          <a:blip r:embed="rId4" cstate="print"/>
          <a:srcRect t="17333" r="40088" b="2667"/>
          <a:stretch>
            <a:fillRect/>
          </a:stretch>
        </p:blipFill>
        <p:spPr bwMode="auto">
          <a:xfrm>
            <a:off x="5943600" y="1981200"/>
            <a:ext cx="2843784" cy="2130552"/>
          </a:xfrm>
          <a:prstGeom prst="round2Diag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R3.jp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4803" y="228600"/>
            <a:ext cx="8458198" cy="6343649"/>
          </a:xfrm>
          <a:prstGeom prst="round2Diag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828800"/>
            <a:ext cx="7010400" cy="4607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Variation between sampling methods at the watershed outlet…</a:t>
            </a:r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24384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7%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5105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16%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24339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1828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Illinois River at AR59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llard.JP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1000" y="285750"/>
            <a:ext cx="8382000" cy="6286500"/>
          </a:xfrm>
          <a:prstGeom prst="round2DiagRect">
            <a:avLst/>
          </a:prstGeom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1752601"/>
            <a:ext cx="6951775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2">
                    <a:lumMod val="85000"/>
                    <a:lumOff val="15000"/>
                  </a:schemeClr>
                </a:solidFill>
              </a:rPr>
              <a:t>Variation between sampling methods at a smaller watershed…</a:t>
            </a:r>
            <a:endParaRPr lang="en-US" sz="4000" dirty="0">
              <a:solidFill>
                <a:schemeClr val="bg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2743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9%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4953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22%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2743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1828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Ballard Creek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ridge.jpg"/>
          <p:cNvPicPr>
            <a:picLocks noChangeAspect="1"/>
          </p:cNvPicPr>
          <p:nvPr/>
        </p:nvPicPr>
        <p:blipFill>
          <a:blip r:embed="rId3" cstate="print"/>
          <a:srcRect t="36111"/>
          <a:stretch>
            <a:fillRect/>
          </a:stretch>
        </p:blipFill>
        <p:spPr>
          <a:xfrm>
            <a:off x="304800" y="228600"/>
            <a:ext cx="8534400" cy="6400800"/>
          </a:xfrm>
          <a:prstGeom prst="round2Diag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62484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chemeClr val="tx2">
                    <a:lumMod val="10000"/>
                  </a:schemeClr>
                </a:solidFill>
              </a:rPr>
              <a:t>The monitoring program was successful at estimating loads within the Upper Illinois River Watershed.</a:t>
            </a:r>
          </a:p>
          <a:p>
            <a:pPr algn="ctr">
              <a:buNone/>
            </a:pPr>
            <a:endParaRPr lang="en-US" sz="4300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ctr">
              <a:buNone/>
            </a:pPr>
            <a:endParaRPr lang="en-US" sz="4300" dirty="0" smtClean="0">
              <a:solidFill>
                <a:schemeClr val="tx2">
                  <a:lumMod val="25000"/>
                </a:schemeClr>
              </a:solidFill>
            </a:endParaRP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000" dirty="0" smtClean="0"/>
          </a:p>
          <a:p>
            <a:r>
              <a:rPr lang="en-US" dirty="0" smtClean="0"/>
              <a:t>The regression method produced loads similar to those estimated with the historic method..</a:t>
            </a:r>
          </a:p>
          <a:p>
            <a:pPr lvl="1"/>
            <a:r>
              <a:rPr lang="en-US" dirty="0" err="1"/>
              <a:t>a</a:t>
            </a:r>
            <a:r>
              <a:rPr lang="en-US" dirty="0" err="1" smtClean="0"/>
              <a:t>utosamplers</a:t>
            </a:r>
            <a:r>
              <a:rPr lang="en-US" dirty="0" smtClean="0"/>
              <a:t> and flow-weighted composites</a:t>
            </a:r>
          </a:p>
          <a:p>
            <a:pPr>
              <a:buNone/>
            </a:pPr>
            <a:endParaRPr lang="en-US" sz="1300" dirty="0" smtClean="0"/>
          </a:p>
          <a:p>
            <a:r>
              <a:rPr lang="en-US" dirty="0" smtClean="0"/>
              <a:t>The regression method allowed us to sample more sites across the watershed</a:t>
            </a:r>
          </a:p>
          <a:p>
            <a:pPr lvl="1"/>
            <a:r>
              <a:rPr lang="en-US" dirty="0" smtClean="0"/>
              <a:t>at about the same financial investment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0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7777</TotalTime>
  <Words>413</Words>
  <Application>Microsoft Office PowerPoint</Application>
  <PresentationFormat>On-screen Show (4:3)</PresentationFormat>
  <Paragraphs>120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Foundry</vt:lpstr>
      <vt:lpstr>Water Quality Monitoring and Constituent Load Estimation in the Upper Illinois River Watershed, 2009</vt:lpstr>
      <vt:lpstr>2009 Summary  Loads and Flow-Weighted Concentrations</vt:lpstr>
      <vt:lpstr>Water samples were collected at seven sites in the UIRW.</vt:lpstr>
      <vt:lpstr>Load Determination</vt:lpstr>
      <vt:lpstr>Load Determination</vt:lpstr>
      <vt:lpstr>Daily loads were variable…</vt:lpstr>
      <vt:lpstr>Monthly loads were least during drier, summer months…</vt:lpstr>
      <vt:lpstr>Illinois River at Arkansas HWY59 is the watershed outlet…</vt:lpstr>
      <vt:lpstr>Annual Total Nitrogen Loads at watershed outlet</vt:lpstr>
      <vt:lpstr>Annual Total Phosphorus Loads at watershed outlet</vt:lpstr>
      <vt:lpstr>We changed sampling methods in July 2009.</vt:lpstr>
      <vt:lpstr>Variation between sampling methods at the watershed outlet…</vt:lpstr>
      <vt:lpstr>Variation between sampling methods at a smaller watershed…</vt:lpstr>
      <vt:lpstr>Slide 14</vt:lpstr>
    </vt:vector>
  </TitlesOfParts>
  <Company>University of Arkansas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Arkansas–Oklahoma Nutrient Issues:   What Happened in Arkansas?</dc:title>
  <dc:creator>Brian E Haggard</dc:creator>
  <cp:lastModifiedBy>UAEX</cp:lastModifiedBy>
  <cp:revision>77</cp:revision>
  <dcterms:created xsi:type="dcterms:W3CDTF">2010-02-22T23:36:52Z</dcterms:created>
  <dcterms:modified xsi:type="dcterms:W3CDTF">2010-10-04T19:55:21Z</dcterms:modified>
</cp:coreProperties>
</file>